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5"/>
  </p:notesMasterIdLst>
  <p:sldIdLst>
    <p:sldId id="282" r:id="rId3"/>
    <p:sldId id="439" r:id="rId4"/>
    <p:sldId id="442" r:id="rId5"/>
    <p:sldId id="273" r:id="rId6"/>
    <p:sldId id="274" r:id="rId7"/>
    <p:sldId id="441" r:id="rId8"/>
    <p:sldId id="438" r:id="rId9"/>
    <p:sldId id="290" r:id="rId10"/>
    <p:sldId id="292" r:id="rId11"/>
    <p:sldId id="293" r:id="rId12"/>
    <p:sldId id="294" r:id="rId13"/>
    <p:sldId id="296" r:id="rId14"/>
    <p:sldId id="295" r:id="rId15"/>
    <p:sldId id="297" r:id="rId16"/>
    <p:sldId id="298" r:id="rId17"/>
    <p:sldId id="308" r:id="rId18"/>
    <p:sldId id="396" r:id="rId19"/>
    <p:sldId id="421" r:id="rId20"/>
    <p:sldId id="398" r:id="rId21"/>
    <p:sldId id="399" r:id="rId22"/>
    <p:sldId id="400" r:id="rId23"/>
    <p:sldId id="401" r:id="rId24"/>
    <p:sldId id="423" r:id="rId25"/>
    <p:sldId id="440" r:id="rId26"/>
    <p:sldId id="404" r:id="rId27"/>
    <p:sldId id="402" r:id="rId28"/>
    <p:sldId id="405" r:id="rId29"/>
    <p:sldId id="406" r:id="rId30"/>
    <p:sldId id="407" r:id="rId31"/>
    <p:sldId id="408" r:id="rId32"/>
    <p:sldId id="410" r:id="rId33"/>
    <p:sldId id="424" r:id="rId34"/>
    <p:sldId id="409" r:id="rId35"/>
    <p:sldId id="411" r:id="rId36"/>
    <p:sldId id="412" r:id="rId37"/>
    <p:sldId id="414" r:id="rId38"/>
    <p:sldId id="415" r:id="rId39"/>
    <p:sldId id="416" r:id="rId40"/>
    <p:sldId id="417" r:id="rId41"/>
    <p:sldId id="418" r:id="rId42"/>
    <p:sldId id="419" r:id="rId43"/>
    <p:sldId id="420" r:id="rId4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57"/>
    <p:restoredTop sz="94672"/>
  </p:normalViewPr>
  <p:slideViewPr>
    <p:cSldViewPr snapToGrid="0" snapToObjects="1">
      <p:cViewPr varScale="1">
        <p:scale>
          <a:sx n="106" d="100"/>
          <a:sy n="106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55EC-3CC7-A347-99C6-F1856F8875DB}" type="datetimeFigureOut">
              <a:rPr lang="en-US" smtClean="0"/>
              <a:t>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7DF38-3FA2-1944-97E3-4A7C0C426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5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6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7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1/9/25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1/9/25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87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1/9/25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9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3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4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51" y="154463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1/9/25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1/9/25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1/9/25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1/9/25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20.png"/><Relationship Id="rId5" Type="http://schemas.openxmlformats.org/officeDocument/2006/relationships/image" Target="../media/image25.emf"/><Relationship Id="rId10" Type="http://schemas.openxmlformats.org/officeDocument/2006/relationships/image" Target="../media/image28.png"/><Relationship Id="rId4" Type="http://schemas.openxmlformats.org/officeDocument/2006/relationships/image" Target="../media/image24.emf"/><Relationship Id="rId9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20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c</a:t>
            </a:r>
            <a:r>
              <a:rPr lang="en-US" baseline="-25000" dirty="0"/>
              <a:t>p</a:t>
            </a:r>
            <a:r>
              <a:rPr lang="en-US" dirty="0"/>
              <a:t> is the specific heat, T is the temperature, t is the time, and k is the thermal conductivity, Q is heat generation</a:t>
            </a:r>
          </a:p>
          <a:p>
            <a:r>
              <a:rPr lang="en-US" dirty="0"/>
              <a:t>It is a partial differential equation in time and space of the temperature, 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FB347-E0A9-2E1B-8B49-C258B6D9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532" y="2301138"/>
            <a:ext cx="3213373" cy="63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BFB82-D5A7-78F0-B4AB-D11EEEB0C9B8}"/>
              </a:ext>
            </a:extLst>
          </p:cNvPr>
          <p:cNvSpPr txBox="1"/>
          <p:nvPr/>
        </p:nvSpPr>
        <p:spPr>
          <a:xfrm>
            <a:off x="12026348" y="2375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5104738" cy="3965670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Reactor geometry depends on reactor type</a:t>
            </a:r>
          </a:p>
          <a:p>
            <a:r>
              <a:rPr lang="en-US" sz="2200" dirty="0"/>
              <a:t>The idealized geometry of each fuel rod is axisymmetric, but in reality, it is 3D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The stacked pellets may not be stacked perfectly, causing their center axis to not be aligned, also causing 3D geometry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/>
          </a:bodyPr>
          <a:lstStyle/>
          <a:p>
            <a:r>
              <a:rPr lang="en-US" dirty="0"/>
              <a:t>The initial condition of T is set by the state of the reactor directly before startup (or before time of interest)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fuel,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All properties vary as a function of composition, thus as a function of burnup/time</a:t>
            </a:r>
          </a:p>
          <a:p>
            <a:r>
              <a:rPr lang="en-US" dirty="0"/>
              <a:t>Density varies as a function of T (thermal expansion)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420586" cy="597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7.5408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17.629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420586" cy="597279"/>
              </a:xfrm>
              <a:prstGeom prst="rect">
                <a:avLst/>
              </a:prstGeom>
              <a:blipFill>
                <a:blip r:embed="rId4"/>
                <a:stretch>
                  <a:fillRect t="-16667" b="-10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685925" y="4199535"/>
            <a:ext cx="2564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 K</a:t>
            </a:r>
          </a:p>
          <a:p>
            <a:r>
              <a:rPr lang="de-DE" dirty="0"/>
              <a:t>C</a:t>
            </a:r>
            <a:r>
              <a:rPr lang="de-DE" baseline="-25000" dirty="0"/>
              <a:t>1</a:t>
            </a:r>
            <a:r>
              <a:rPr lang="de-DE" dirty="0"/>
              <a:t> = 302.27 J/kg-K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8.463 × 10</a:t>
            </a:r>
            <a:r>
              <a:rPr lang="de-DE" baseline="30000" dirty="0"/>
              <a:t>-3 </a:t>
            </a:r>
            <a:r>
              <a:rPr lang="de-DE" dirty="0"/>
              <a:t>J/kg-K</a:t>
            </a:r>
            <a:r>
              <a:rPr lang="de-DE" baseline="30000" dirty="0"/>
              <a:t>2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8.741 × 10</a:t>
            </a:r>
            <a:r>
              <a:rPr lang="de-DE" baseline="30000" dirty="0"/>
              <a:t>7</a:t>
            </a:r>
            <a:r>
              <a:rPr lang="de-DE" dirty="0"/>
              <a:t> J/kg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 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AC39A-791E-A5C1-99FF-718B8B6356F7}"/>
              </a:ext>
            </a:extLst>
          </p:cNvPr>
          <p:cNvSpPr txBox="1"/>
          <p:nvPr/>
        </p:nvSpPr>
        <p:spPr>
          <a:xfrm>
            <a:off x="2504843" y="603723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 ORNL/TM-2000/351</a:t>
            </a:r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generation rate is a function of the thermal neutron flux, which varies in time and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33612" y="2136446"/>
            <a:ext cx="19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 = </a:t>
            </a:r>
            <a:r>
              <a:rPr lang="en-US" sz="2400" dirty="0" err="1"/>
              <a:t>E</a:t>
            </a:r>
            <a:r>
              <a:rPr lang="en-US" sz="2400" baseline="-25000" dirty="0" err="1"/>
              <a:t>f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ϕ</a:t>
            </a:r>
            <a:r>
              <a:rPr lang="en-US" sz="2400" baseline="-25000" dirty="0" err="1"/>
              <a:t>th</a:t>
            </a:r>
            <a:endParaRPr lang="en-US" sz="24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1" y="2598111"/>
            <a:ext cx="8604257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Analytical solve of heat conduction</a:t>
            </a:r>
          </a:p>
        </p:txBody>
      </p:sp>
    </p:spTree>
    <p:extLst>
      <p:ext uri="{BB962C8B-B14F-4D97-AF65-F5344CB8AC3E}">
        <p14:creationId xmlns:p14="http://schemas.microsoft.com/office/powerpoint/2010/main" val="103572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0589-4329-840E-B9CF-43FA17FC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2488-CBF3-0B7D-660A-6A64AECCA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reactors have basic requirements they must meet</a:t>
            </a:r>
          </a:p>
          <a:p>
            <a:r>
              <a:rPr lang="en-US" sz="2200" dirty="0"/>
              <a:t>Typically, the “fuel system” is thought to consist of the fuel itself, the gap, the cladding, and the coolant</a:t>
            </a:r>
          </a:p>
          <a:p>
            <a:r>
              <a:rPr lang="en-US" sz="2200" dirty="0"/>
              <a:t>Mining -&gt; Processing -&gt; Conversion -&gt; Enrichment -&gt; Powder -&gt; Compaction/Sintering -&gt; Rod/Assembly</a:t>
            </a:r>
          </a:p>
          <a:p>
            <a:r>
              <a:rPr lang="en-US" sz="2200" dirty="0"/>
              <a:t>U</a:t>
            </a:r>
            <a:r>
              <a:rPr lang="en-US" sz="2200" baseline="-25000" dirty="0"/>
              <a:t>3</a:t>
            </a:r>
            <a:r>
              <a:rPr lang="en-US" sz="2200" dirty="0"/>
              <a:t>O</a:t>
            </a:r>
            <a:r>
              <a:rPr lang="en-US" sz="2200" baseline="-25000" dirty="0"/>
              <a:t>8</a:t>
            </a:r>
            <a:r>
              <a:rPr lang="en-US" sz="2200" dirty="0"/>
              <a:t> must be converted to UF</a:t>
            </a:r>
            <a:r>
              <a:rPr lang="en-US" sz="2200" baseline="-25000" dirty="0"/>
              <a:t>6</a:t>
            </a:r>
            <a:r>
              <a:rPr lang="en-US" sz="2200" dirty="0"/>
              <a:t> for enrichment, which is then converted to UO</a:t>
            </a:r>
            <a:r>
              <a:rPr lang="en-US" sz="2200" baseline="-25000" dirty="0"/>
              <a:t>2</a:t>
            </a:r>
            <a:r>
              <a:rPr lang="en-US" sz="2200" dirty="0"/>
              <a:t> powder for pellet manufacture</a:t>
            </a:r>
          </a:p>
          <a:p>
            <a:r>
              <a:rPr lang="en-US" sz="2200" dirty="0"/>
              <a:t>UO</a:t>
            </a:r>
            <a:r>
              <a:rPr lang="en-US" sz="2200" baseline="-25000" dirty="0"/>
              <a:t>2</a:t>
            </a:r>
            <a:r>
              <a:rPr lang="en-US" sz="2200" dirty="0"/>
              <a:t> microstructure from fabrication strongly impacts fuel performance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621E8-0777-CA0B-E622-AA5DB4D4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93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07481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cylindrical,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conductivity, volume heat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983" y="2220913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 in W/cm</a:t>
                </a:r>
                <a:r>
                  <a:rPr lang="en-US" baseline="30000" dirty="0"/>
                  <a:t>3</a:t>
                </a:r>
                <a:endParaRPr lang="en-US" dirty="0"/>
              </a:p>
              <a:p>
                <a:pPr lvl="1"/>
                <a:r>
                  <a:rPr lang="en-US" dirty="0"/>
                  <a:t>LHR is in units of power per unit length: W/cm</a:t>
                </a:r>
              </a:p>
              <a:p>
                <a:r>
                  <a:rPr lang="en-US" dirty="0"/>
                  <a:t>Substitute LHR into previous equation on T</a:t>
                </a:r>
                <a:r>
                  <a:rPr lang="en-US" baseline="-25000" dirty="0"/>
                  <a:t>0</a:t>
                </a:r>
                <a:r>
                  <a:rPr lang="en-US" dirty="0"/>
                  <a:t>-T</a:t>
                </a:r>
                <a:r>
                  <a:rPr lang="en-US" baseline="-25000" dirty="0"/>
                  <a:t>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68" y="4070137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817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75E-CCF6-854C-B7C3-73E496FB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Geometries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322D-DDAA-C44C-B050-5B97FAC70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derivation with appropriate boundary conditions can be applied to plate and sphere geometries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5014-3B43-484F-8EF2-7FD453EF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/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blipFill>
                <a:blip r:embed="rId2"/>
                <a:stretch>
                  <a:fillRect l="-13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2AEB84-6E65-C840-8C7A-3C394684F7B1}"/>
              </a:ext>
            </a:extLst>
          </p:cNvPr>
          <p:cNvSpPr txBox="1"/>
          <p:nvPr/>
        </p:nvSpPr>
        <p:spPr>
          <a:xfrm>
            <a:off x="2370482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12A46-4674-1745-A78D-F1E885C7DA4D}"/>
              </a:ext>
            </a:extLst>
          </p:cNvPr>
          <p:cNvSpPr txBox="1"/>
          <p:nvPr/>
        </p:nvSpPr>
        <p:spPr>
          <a:xfrm>
            <a:off x="1411357" y="5271167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is the distance from the midplane of the fuel and </a:t>
            </a:r>
            <a:r>
              <a:rPr lang="en-US" dirty="0" err="1"/>
              <a:t>tf</a:t>
            </a:r>
            <a:r>
              <a:rPr lang="en-US" dirty="0"/>
              <a:t> is the plate fuel thickness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/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blipFill>
                <a:blip r:embed="rId3"/>
                <a:stretch>
                  <a:fillRect l="-135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105274-5D60-FA48-B53F-A12E8D051C44}"/>
              </a:ext>
            </a:extLst>
          </p:cNvPr>
          <p:cNvSpPr txBox="1"/>
          <p:nvPr/>
        </p:nvSpPr>
        <p:spPr>
          <a:xfrm>
            <a:off x="7571960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4B79A-ECCE-BB4A-AC79-9B0AFE288C0D}"/>
              </a:ext>
            </a:extLst>
          </p:cNvPr>
          <p:cNvSpPr txBox="1"/>
          <p:nvPr/>
        </p:nvSpPr>
        <p:spPr>
          <a:xfrm>
            <a:off x="6612834" y="5237001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is the distance from the sphere center and Rf is the radius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648644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A1C-13F0-90CD-A51F-86660CD1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B7173-D13D-2801-60B5-361D4AB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781AA7-9E1F-FF8E-1980-E5F3457D0F7C}"/>
              </a:ext>
            </a:extLst>
          </p:cNvPr>
          <p:cNvSpPr txBox="1">
            <a:spLocks/>
          </p:cNvSpPr>
          <p:nvPr/>
        </p:nvSpPr>
        <p:spPr bwMode="auto">
          <a:xfrm>
            <a:off x="609600" y="2179591"/>
            <a:ext cx="664596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Heat flux is a conserved quantity, described by Fourier’s first and second laws:</a:t>
            </a:r>
          </a:p>
          <a:p>
            <a:r>
              <a:rPr lang="en-US" dirty="0"/>
              <a:t>If there are no sources of heat, as if the case in the cladding and gap, the temperature field is constant with time, and the heat flux is unidirectional</a:t>
            </a:r>
          </a:p>
          <a:p>
            <a:r>
              <a:rPr lang="en-US" dirty="0"/>
              <a:t>For boundary conditions T1 and T2 and a thickness d</a:t>
            </a:r>
          </a:p>
          <a:p>
            <a:r>
              <a:rPr lang="en-US" dirty="0"/>
              <a:t>This assumes a spatially constant thermal conductivity, consistent with a “thin slab”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A7359-43DB-0AFC-EB2A-D7064388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342" y="2159259"/>
            <a:ext cx="2298700" cy="104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2EF6CB-3178-1203-E4F5-4EC4A1533074}"/>
              </a:ext>
            </a:extLst>
          </p:cNvPr>
          <p:cNvSpPr txBox="1"/>
          <p:nvPr/>
        </p:nvSpPr>
        <p:spPr>
          <a:xfrm>
            <a:off x="9957628" y="2651877"/>
            <a:ext cx="201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= thermal cond.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DEAA7-DEAC-8EBB-1B1B-FFEB5F08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3470535"/>
            <a:ext cx="13335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7B22F-04E8-10B6-261A-407DED0E2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0" y="4757543"/>
            <a:ext cx="1905000" cy="54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0B514-9E56-BD56-F336-9B7FF3E0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4706743"/>
            <a:ext cx="1066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7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through the the gap – can make this assumption because R</a:t>
            </a:r>
            <a:r>
              <a:rPr lang="en-US" baseline="-25000" dirty="0"/>
              <a:t>f</a:t>
            </a:r>
            <a:r>
              <a:rPr lang="en-US" dirty="0"/>
              <a:t> &gt;&gt;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Gap thickness = R</a:t>
            </a:r>
            <a:r>
              <a:rPr lang="en-US" baseline="-25000" dirty="0"/>
              <a:t>IC</a:t>
            </a:r>
            <a:r>
              <a:rPr lang="en-US" dirty="0"/>
              <a:t>-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R</a:t>
            </a:r>
            <a:r>
              <a:rPr lang="en-US" baseline="-25000" dirty="0"/>
              <a:t>OC</a:t>
            </a:r>
            <a:r>
              <a:rPr lang="en-US" dirty="0"/>
              <a:t>-R</a:t>
            </a:r>
            <a:r>
              <a:rPr lang="en-US" baseline="-25000" dirty="0"/>
              <a:t>IC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804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=R</a:t>
            </a:r>
            <a:r>
              <a:rPr lang="en-US" sz="1600" baseline="-25000" dirty="0"/>
              <a:t>IC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889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=R</a:t>
            </a:r>
            <a:r>
              <a:rPr lang="en-US" sz="1600" baseline="-25000" dirty="0"/>
              <a:t>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2"/>
            <a:r>
              <a:rPr lang="en-US" dirty="0"/>
              <a:t>Where y is the mole/atom fraction of Xe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  <a:blipFill>
                <a:blip r:embed="rId2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blipFill>
                <a:blip r:embed="rId4"/>
                <a:stretch>
                  <a:fillRect l="-6024" t="-2041" r="-241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2817823" cy="65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2817823" cy="658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544158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544158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616614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616614" cy="688971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514022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514022" cy="688971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821" y="2566218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  <a:blipFill>
                <a:blip r:embed="rId2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297EA-4473-D1C5-DFF9-5F60B389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16A3C-261D-A5C6-0ABE-291E5629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F6A0B-3332-C26C-93F8-10C50417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43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FC57-EB6F-7046-AA91-C7A3E291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774-C669-014B-AF0E-0B2A0BAE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65167" cy="3965670"/>
          </a:xfrm>
        </p:spPr>
        <p:txBody>
          <a:bodyPr/>
          <a:lstStyle/>
          <a:p>
            <a:r>
              <a:rPr lang="en-US" dirty="0"/>
              <a:t>You solve for the transition temperatures</a:t>
            </a:r>
          </a:p>
          <a:p>
            <a:r>
              <a:rPr lang="en-US" dirty="0"/>
              <a:t>Start from the coolant (known BC) and work inward</a:t>
            </a:r>
          </a:p>
          <a:p>
            <a:r>
              <a:rPr lang="en-US" dirty="0"/>
              <a:t>Have a linear profile everywhere except in the fuel</a:t>
            </a:r>
          </a:p>
          <a:p>
            <a:r>
              <a:rPr lang="en-US" dirty="0"/>
              <a:t>Finally, solve for the temperature profile throughout the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3E2E0-E11B-024F-84B1-B0F592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1BC0564A-DE89-C841-B735-23E9F83C2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2066989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9A5BC-C6D3-F84D-AC5D-3072147F2587}"/>
              </a:ext>
            </a:extLst>
          </p:cNvPr>
          <p:cNvSpPr/>
          <p:nvPr/>
        </p:nvSpPr>
        <p:spPr>
          <a:xfrm>
            <a:off x="8396433" y="1723845"/>
            <a:ext cx="106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</a:t>
            </a:r>
            <a:r>
              <a:rPr lang="en-US" baseline="-25000" dirty="0"/>
              <a:t>CO</a:t>
            </a:r>
            <a:r>
              <a:rPr lang="en-US" dirty="0"/>
              <a:t>   T</a:t>
            </a:r>
            <a:r>
              <a:rPr lang="en-US" baseline="-25000" dirty="0"/>
              <a:t>CI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10A12-3096-0149-AE89-F433C8735D24}"/>
              </a:ext>
            </a:extLst>
          </p:cNvPr>
          <p:cNvSpPr/>
          <p:nvPr/>
        </p:nvSpPr>
        <p:spPr>
          <a:xfrm>
            <a:off x="8177756" y="3874853"/>
            <a:ext cx="5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4888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344E-849E-B34E-8F15-C2305EF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Cladding Thermal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3BA2-958A-CE4B-A7E4-78BDD68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9F631-8F4F-5A4B-BEB2-743F34F7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94186"/>
              </p:ext>
            </p:extLst>
          </p:nvPr>
        </p:nvGraphicFramePr>
        <p:xfrm>
          <a:off x="1571263" y="2684234"/>
          <a:ext cx="9049473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838">
                  <a:extLst>
                    <a:ext uri="{9D8B030D-6E8A-4147-A177-3AD203B41FA5}">
                      <a16:colId xmlns:a16="http://schemas.microsoft.com/office/drawing/2014/main" val="1183644044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674351906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1405538021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75918114"/>
                    </a:ext>
                  </a:extLst>
                </a:gridCol>
                <a:gridCol w="2022121">
                  <a:extLst>
                    <a:ext uri="{9D8B030D-6E8A-4147-A177-3AD203B41FA5}">
                      <a16:colId xmlns:a16="http://schemas.microsoft.com/office/drawing/2014/main" val="1135303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Density (g/cm</a:t>
                      </a:r>
                      <a:r>
                        <a:rPr lang="en-US" sz="2000" baseline="30000" dirty="0">
                          <a:effectLst/>
                        </a:rPr>
                        <a:t>3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 Capacity Cp (J/g-K)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Conductivity k (W/cm-K)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Expansion Coefficient a (K</a:t>
                      </a:r>
                      <a:r>
                        <a:rPr lang="en-US" sz="2000" baseline="30000">
                          <a:effectLst/>
                        </a:rPr>
                        <a:t>-1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160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UO</a:t>
                      </a:r>
                      <a:r>
                        <a:rPr lang="en-US" sz="2000" baseline="-25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68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Zr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4927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Stainless steel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9.6 x 10</a:t>
                      </a:r>
                      <a:r>
                        <a:rPr lang="en-US" sz="2000" baseline="30000" dirty="0">
                          <a:effectLst/>
                        </a:rPr>
                        <a:t>-6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3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722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9CAD-AE91-4644-B70E-EC9EEED3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6C3A-10F5-7A48-939F-226BFA5F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3435E-A216-724C-926F-E336D0C5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2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CE89-0B59-D043-8EB1-F8F70D12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T</a:t>
                </a:r>
                <a:r>
                  <a:rPr lang="en-US" b="1" baseline="-25000" dirty="0" err="1"/>
                  <a:t>cool</a:t>
                </a:r>
                <a:r>
                  <a:rPr lang="en-US" b="1" baseline="-25000" dirty="0"/>
                  <a:t> </a:t>
                </a:r>
                <a:r>
                  <a:rPr lang="en-US" b="1" dirty="0"/>
                  <a:t>= 580 K; LHR = 200 W/cm; </a:t>
                </a:r>
                <a:r>
                  <a:rPr lang="en-US" b="1" dirty="0" err="1"/>
                  <a:t>h</a:t>
                </a:r>
                <a:r>
                  <a:rPr lang="en-US" b="1" baseline="-25000" dirty="0" err="1"/>
                  <a:t>cool</a:t>
                </a:r>
                <a:r>
                  <a:rPr lang="en-US" b="1" dirty="0"/>
                  <a:t> = 2.65 W/cm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-K</a:t>
                </a:r>
              </a:p>
              <a:p>
                <a:r>
                  <a:rPr lang="en-US" b="1" dirty="0" err="1"/>
                  <a:t>R</a:t>
                </a:r>
                <a:r>
                  <a:rPr lang="en-US" b="1" baseline="-25000" dirty="0" err="1"/>
                  <a:t>fuel</a:t>
                </a:r>
                <a:r>
                  <a:rPr lang="en-US" b="1" dirty="0"/>
                  <a:t> = 0.5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clad</a:t>
                </a:r>
                <a:r>
                  <a:rPr lang="en-US" b="1" dirty="0"/>
                  <a:t> = 0.06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gap</a:t>
                </a:r>
                <a:r>
                  <a:rPr lang="en-US" b="1" dirty="0"/>
                  <a:t> = 0.003 cm; </a:t>
                </a:r>
                <a:r>
                  <a:rPr lang="en-US" b="1" dirty="0" err="1"/>
                  <a:t>k</a:t>
                </a:r>
                <a:r>
                  <a:rPr lang="en-US" b="1" baseline="-25000" dirty="0" err="1"/>
                  <a:t>f</a:t>
                </a:r>
                <a:r>
                  <a:rPr lang="en-US" b="1" dirty="0"/>
                  <a:t>=0.03 W/cm-K</a:t>
                </a:r>
              </a:p>
              <a:p>
                <a:r>
                  <a:rPr lang="en-US" dirty="0"/>
                  <a:t>Work from outside-&gt;in, calculate cladding temperature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co</a:t>
                </a:r>
                <a:r>
                  <a:rPr lang="en-US" dirty="0"/>
                  <a:t> = (200)/(2*pi*0.5*2.65) + 580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604 K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inner cladding temp 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(200*0.06)/(2*pi*0.5*0.17) + 604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= 626 K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 b="-6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8872-89DA-7D4A-A4EA-A398556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04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B9-30E9-C34B-B327-C431D4E5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fuel surface temperature</a:t>
                </a:r>
              </a:p>
              <a:p>
                <a:r>
                  <a:rPr lang="en-US" dirty="0"/>
                  <a:t>Calculate gap conductance</a:t>
                </a:r>
              </a:p>
              <a:p>
                <a:pPr lvl="1"/>
                <a:r>
                  <a:rPr lang="en-US" dirty="0"/>
                  <a:t>gap with He;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=16x10</a:t>
                </a:r>
                <a:r>
                  <a:rPr lang="en-US" baseline="30000" dirty="0"/>
                  <a:t>-6</a:t>
                </a:r>
                <a:r>
                  <a:rPr lang="en-US" dirty="0"/>
                  <a:t> * T</a:t>
                </a:r>
                <a:r>
                  <a:rPr lang="en-US" baseline="30000" dirty="0"/>
                  <a:t>0.79</a:t>
                </a:r>
                <a:r>
                  <a:rPr lang="en-US" dirty="0"/>
                  <a:t> (W/cm-k)	; assume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is appropriate for entire gap;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0.0026 W/cm-K;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pPr lvl="1"/>
                <a:r>
                  <a:rPr lang="en-US" dirty="0" err="1"/>
                  <a:t>h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0.87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200/(2*pi*0.5*0.87) + 626.5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700.3 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23E8-C5E5-6C41-BB7A-BF92479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0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+ 700.3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1230.8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71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D396-69F9-2E4C-A664-3A6B7BC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86-7834-BB4B-A817-91ABCD42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63067" cy="3965670"/>
          </a:xfrm>
        </p:spPr>
        <p:txBody>
          <a:bodyPr/>
          <a:lstStyle/>
          <a:p>
            <a:r>
              <a:rPr lang="en-US" dirty="0"/>
              <a:t>Parabolic temperature profile in fuel</a:t>
            </a:r>
          </a:p>
          <a:p>
            <a:r>
              <a:rPr lang="en-US" dirty="0"/>
              <a:t>Linear in gap and clad</a:t>
            </a:r>
          </a:p>
          <a:p>
            <a:r>
              <a:rPr lang="en-US" dirty="0"/>
              <a:t>Steep temperature drop over gap, very low thermal conductivity</a:t>
            </a:r>
          </a:p>
          <a:p>
            <a:r>
              <a:rPr lang="en-US" dirty="0"/>
              <a:t>Smaller temperature drop over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76C9-ABFE-3E46-8C78-72129A04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04A6-4517-8040-8ABF-C5C4DA8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463" y="2026617"/>
            <a:ext cx="5966279" cy="42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D85-E3AC-7243-BF01-DB59CBB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AAC3-A5B4-554C-8A2F-73C9F966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pure He gap, 30% of gas is Xe; how is T</a:t>
            </a:r>
            <a:r>
              <a:rPr lang="en-US" baseline="-25000" dirty="0"/>
              <a:t>0</a:t>
            </a:r>
            <a:r>
              <a:rPr lang="en-US" dirty="0"/>
              <a:t> affected?</a:t>
            </a:r>
          </a:p>
          <a:p>
            <a:r>
              <a:rPr lang="en-US" dirty="0"/>
              <a:t>First, how is gap conductance affected?</a:t>
            </a:r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CI</a:t>
            </a:r>
            <a:r>
              <a:rPr lang="en-US" dirty="0"/>
              <a:t>, T</a:t>
            </a:r>
            <a:r>
              <a:rPr lang="en-US" baseline="-25000" dirty="0"/>
              <a:t>CO</a:t>
            </a:r>
            <a:r>
              <a:rPr lang="en-US" dirty="0"/>
              <a:t>,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unchanged from previous example, also T</a:t>
            </a:r>
            <a:r>
              <a:rPr lang="en-US" baseline="-25000" dirty="0"/>
              <a:t>0</a:t>
            </a:r>
            <a:r>
              <a:rPr lang="en-US" dirty="0"/>
              <a:t>-T</a:t>
            </a:r>
            <a:r>
              <a:rPr lang="en-US" baseline="-25000" dirty="0"/>
              <a:t>fuel</a:t>
            </a:r>
            <a:r>
              <a:rPr lang="en-US" dirty="0"/>
              <a:t> is unchanged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((16x10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)(1-0.3) + ((0.7x10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)(0.3) = 1.85E-3 W/cm-K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088F-F11D-F646-8CD5-404CB3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5FAE-7FEA-8D4A-A85F-58E98F5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E20-0BA3-164A-9234-1A254879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5895" cy="3965670"/>
          </a:xfrm>
        </p:spPr>
        <p:txBody>
          <a:bodyPr/>
          <a:lstStyle/>
          <a:p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1.85E-3 W/cm-K</a:t>
            </a:r>
          </a:p>
          <a:p>
            <a:r>
              <a:rPr lang="en-US" dirty="0" err="1"/>
              <a:t>h</a:t>
            </a:r>
            <a:r>
              <a:rPr lang="en-US" baseline="-25000" dirty="0" err="1"/>
              <a:t>gap</a:t>
            </a:r>
            <a:r>
              <a:rPr lang="en-US" dirty="0"/>
              <a:t> = 1.85E-3 / 0.003 = 0.62 W/cm</a:t>
            </a:r>
            <a:r>
              <a:rPr lang="en-US" baseline="30000" dirty="0"/>
              <a:t>2</a:t>
            </a:r>
            <a:r>
              <a:rPr lang="en-US" dirty="0"/>
              <a:t>-K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200/(2*pi*0.5*0.62) + 626 = 729 K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530.5 K (unchanged from before)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729 + 530.5 = 1259.5 K</a:t>
            </a:r>
          </a:p>
          <a:p>
            <a:endParaRPr lang="en-US" dirty="0"/>
          </a:p>
          <a:p>
            <a:r>
              <a:rPr lang="en-US" dirty="0"/>
              <a:t>Increase in T</a:t>
            </a:r>
            <a:r>
              <a:rPr lang="en-US" baseline="-25000" dirty="0"/>
              <a:t>0</a:t>
            </a:r>
            <a:r>
              <a:rPr lang="en-US" dirty="0"/>
              <a:t> of 30 K</a:t>
            </a:r>
          </a:p>
          <a:p>
            <a:r>
              <a:rPr lang="en-US" dirty="0"/>
              <a:t>Caveat: linear mixing of gases is not the best approach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0CA9-ABA7-0745-93E7-BC5A46C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C6625-E0C3-2E4D-9845-FCCC1626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73" y="2160495"/>
            <a:ext cx="5468449" cy="39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5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194-F8DD-B54B-B583-BABDDAC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varies axially, so does LHR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</p:spPr>
            <p:txBody>
              <a:bodyPr/>
              <a:lstStyle/>
              <a:p>
                <a:r>
                  <a:rPr lang="en-US" dirty="0"/>
                  <a:t>Taking a fuel rod with length, L = 2*Z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LHR</a:t>
                </a:r>
                <a:r>
                  <a:rPr lang="en-US" baseline="30000" dirty="0"/>
                  <a:t>0</a:t>
                </a:r>
                <a:r>
                  <a:rPr lang="en-US" dirty="0"/>
                  <a:t> is the midpoint linear heat rate, i.e. @ z=Z</a:t>
                </a:r>
                <a:r>
                  <a:rPr lang="en-US" baseline="-250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ex</a:t>
                </a:r>
                <a:r>
                  <a:rPr lang="en-US" dirty="0"/>
                  <a:t> is the extrapolation distance</a:t>
                </a:r>
              </a:p>
              <a:p>
                <a:r>
                  <a:rPr lang="en-US" dirty="0"/>
                  <a:t>A typical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1.3; can reduce </a:t>
                </a:r>
                <a:r>
                  <a:rPr lang="en-US" dirty="0">
                    <a:latin typeface="Symbol" pitchFamily="2" charset="2"/>
                  </a:rPr>
                  <a:t>p/2g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to 1.2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  <a:blipFill>
                <a:blip r:embed="rId2"/>
                <a:stretch>
                  <a:fillRect l="-1213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199-D345-9B48-8692-24B0C975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DC96-330B-8845-96D1-BC2B921CC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10" y="2770874"/>
            <a:ext cx="5033364" cy="80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6281-68F6-EB49-86D8-BBE421E2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72" y="796831"/>
            <a:ext cx="1417567" cy="55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3838"/>
            <a:ext cx="10972800" cy="1068387"/>
          </a:xfrm>
        </p:spPr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62225"/>
            <a:ext cx="10972800" cy="3965670"/>
          </a:xfrm>
        </p:spPr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know the neutron flux (given by reactor conditions)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 = W/cm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6FE5-9442-A240-B108-6C147AAE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temperature varies with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</p:spPr>
            <p:txBody>
              <a:bodyPr/>
              <a:lstStyle/>
              <a:p>
                <a:r>
                  <a:rPr lang="en-US" dirty="0"/>
                  <a:t>Each rod has a given flow area</a:t>
                </a:r>
              </a:p>
              <a:p>
                <a:r>
                  <a:rPr lang="en-US" dirty="0"/>
                  <a:t>Mass flow rate: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Coolant specific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  <a:blipFill>
                <a:blip r:embed="rId2"/>
                <a:stretch>
                  <a:fillRect l="-290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AD60-094A-0D40-85F9-BAB2D503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CCB56-8751-DC45-B598-06CDF93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02" y="2122507"/>
            <a:ext cx="2844800" cy="28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CEBF7-5071-1D47-8E2D-64EC3066E5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160" y="2495477"/>
            <a:ext cx="2643682" cy="81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6B6A0-2D17-4B4F-92D0-F162824744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986" y="3436792"/>
            <a:ext cx="4842029" cy="8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409C5-062F-D543-B8A4-60D4B53C37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103" y="4433133"/>
            <a:ext cx="5521793" cy="18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3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42F-D896-D641-9AC7-E3CA8807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LHR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5CC9-9D1A-6C48-BACE-DAD35B4F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6052" cy="3965670"/>
          </a:xfrm>
        </p:spPr>
        <p:txBody>
          <a:bodyPr/>
          <a:lstStyle/>
          <a:p>
            <a:r>
              <a:rPr lang="en-US" dirty="0" err="1"/>
              <a:t>mdot</a:t>
            </a:r>
            <a:r>
              <a:rPr lang="en-US" dirty="0"/>
              <a:t> = 0.25 kg/s-rod; Z</a:t>
            </a:r>
            <a:r>
              <a:rPr lang="en-US" baseline="-25000" dirty="0"/>
              <a:t>0</a:t>
            </a:r>
            <a:r>
              <a:rPr lang="en-US" dirty="0"/>
              <a:t> = 150 cm; LHR</a:t>
            </a:r>
            <a:r>
              <a:rPr lang="en-US" baseline="30000" dirty="0"/>
              <a:t>0</a:t>
            </a:r>
            <a:r>
              <a:rPr lang="en-US" dirty="0"/>
              <a:t> = 150 W/cm; C</a:t>
            </a:r>
            <a:r>
              <a:rPr lang="en-US" baseline="-25000" dirty="0"/>
              <a:t>PW</a:t>
            </a:r>
            <a:r>
              <a:rPr lang="en-US" dirty="0"/>
              <a:t> = 4200 J/kg-K; T</a:t>
            </a:r>
            <a:r>
              <a:rPr lang="en-US" baseline="-25000" dirty="0"/>
              <a:t>in</a:t>
            </a:r>
            <a:r>
              <a:rPr lang="en-US" dirty="0"/>
              <a:t>= 570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EF2A-112C-2149-82FE-A6D9D89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23B-7C4E-9942-88A1-3DD2EFEF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58" y="2459010"/>
            <a:ext cx="4710142" cy="325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0F0CD-F56C-8C4C-85AC-9A63FF20E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729" y="4143330"/>
            <a:ext cx="5521793" cy="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77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3996-620F-024F-82FA-4090C761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C4A0-8A25-ED40-8A6F-C8179B6F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analytical expressions for the temperature profile within a fuel rod</a:t>
            </a:r>
          </a:p>
          <a:p>
            <a:r>
              <a:rPr lang="en-US" dirty="0"/>
              <a:t>Required to make four assumptions: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r>
              <a:rPr lang="en-US" dirty="0"/>
              <a:t>Temperature profile in the fuel is parabolic, assume linear profiles in gap, clad and coolant</a:t>
            </a:r>
          </a:p>
          <a:p>
            <a:r>
              <a:rPr lang="en-US" dirty="0"/>
              <a:t>Can incorporate axial variation in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 in LHR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84D-1FCF-DE40-B0FD-1B3FE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~586.8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Avogadro's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7658-7872-F734-A1D6-7BC255C0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D53E-782B-0CB5-BD6E-7A118230A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B5F06-094D-E6E9-3A0E-9F4027E8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7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S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IC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OC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Fuel 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  <a:p>
            <a:pPr lvl="1"/>
            <a:r>
              <a:rPr lang="en-US" dirty="0"/>
              <a:t>Coolant heat transfer </a:t>
            </a:r>
            <a:r>
              <a:rPr lang="en-US" dirty="0" err="1"/>
              <a:t>h</a:t>
            </a:r>
            <a:r>
              <a:rPr lang="en-US" baseline="-25000" dirty="0" err="1"/>
              <a:t>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sz="2200" dirty="0"/>
              <a:t>Convection</a:t>
            </a:r>
          </a:p>
          <a:p>
            <a:pPr lvl="1"/>
            <a:r>
              <a:rPr lang="en-US" sz="2200" dirty="0"/>
              <a:t>Heat transfer through mass movement of liquid or gas</a:t>
            </a:r>
          </a:p>
          <a:p>
            <a:r>
              <a:rPr lang="en-US" sz="2200" dirty="0"/>
              <a:t>Radiation</a:t>
            </a:r>
          </a:p>
          <a:p>
            <a:pPr lvl="1"/>
            <a:r>
              <a:rPr lang="en-US" sz="2200" dirty="0"/>
              <a:t>Heat transfer by means of photons in electromagnetic waves </a:t>
            </a:r>
          </a:p>
          <a:p>
            <a:r>
              <a:rPr lang="en-US" sz="2200" dirty="0"/>
              <a:t>Conduction</a:t>
            </a:r>
          </a:p>
          <a:p>
            <a:pPr lvl="1"/>
            <a:r>
              <a:rPr lang="en-US" sz="2200" dirty="0"/>
              <a:t>Heat transfer by molecular, phonon, and electronic vibration/collisions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13202</TotalTime>
  <Words>2316</Words>
  <Application>Microsoft Macintosh PowerPoint</Application>
  <PresentationFormat>Widescreen</PresentationFormat>
  <Paragraphs>344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Symbol</vt:lpstr>
      <vt:lpstr>Times New Roman</vt:lpstr>
      <vt:lpstr>NCStateU-horizontal-left-logo</vt:lpstr>
      <vt:lpstr>1_NCStateU-horizontal-left-logo</vt:lpstr>
      <vt:lpstr>Nuclear Fuel Performance</vt:lpstr>
      <vt:lpstr>Last Time</vt:lpstr>
      <vt:lpstr>heat Generation</vt:lpstr>
      <vt:lpstr>Calculating heat generation rate for a given fuel</vt:lpstr>
      <vt:lpstr>Calculating heat generation rate for a given fuel</vt:lpstr>
      <vt:lpstr>Example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The heat generation rate is a function of the thermal neutron flux, which varies in time and space</vt:lpstr>
      <vt:lpstr>Analytical solve of heat conduction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Alternate Geometries</vt:lpstr>
      <vt:lpstr>Heat transport through the gap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  <vt:lpstr>Solving for the temperature profile</vt:lpstr>
      <vt:lpstr>Fuel and Cladding Thermal Properties </vt:lpstr>
      <vt:lpstr>Example Problem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modification</vt:lpstr>
      <vt:lpstr>Temperature profile modification</vt:lpstr>
      <vt:lpstr>Neutron flux varies axially, so does LHR</vt:lpstr>
      <vt:lpstr>Coolant temperature varies with Z</vt:lpstr>
      <vt:lpstr>Calculate LHR and Tcool with axial variation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Beeler</cp:lastModifiedBy>
  <cp:revision>103</cp:revision>
  <cp:lastPrinted>2022-01-20T14:38:02Z</cp:lastPrinted>
  <dcterms:created xsi:type="dcterms:W3CDTF">2020-01-14T14:36:13Z</dcterms:created>
  <dcterms:modified xsi:type="dcterms:W3CDTF">2025-01-14T19:22:12Z</dcterms:modified>
</cp:coreProperties>
</file>